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59" r:id="rId6"/>
    <p:sldId id="257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A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71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049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70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841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19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57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319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30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6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643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54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D0AC-1648-4932-9A83-71E223F876E9}" type="datetimeFigureOut">
              <a:rPr lang="he-IL" smtClean="0"/>
              <a:t>כ"ז/תשרי/תשע"ה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03EB-7DC9-41CB-BC43-6C74301EFD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002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he-IL" b="1" dirty="0" smtClean="0">
                <a:latin typeface="Guttman Adii" pitchFamily="2" charset="-79"/>
                <a:cs typeface="Guttman Adii" pitchFamily="2" charset="-79"/>
              </a:rPr>
              <a:t>החלום של</a:t>
            </a:r>
            <a:endParaRPr lang="he-IL" b="1" dirty="0">
              <a:latin typeface="Guttman Adii" pitchFamily="2" charset="-79"/>
              <a:cs typeface="Guttman Adi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1487215"/>
            <a:ext cx="6400800" cy="1752600"/>
          </a:xfrm>
        </p:spPr>
        <p:txBody>
          <a:bodyPr>
            <a:noAutofit/>
          </a:bodyPr>
          <a:lstStyle/>
          <a:p>
            <a:r>
              <a:rPr lang="he-IL" sz="16600" dirty="0" smtClean="0">
                <a:latin typeface="Guttman Adii" pitchFamily="2" charset="-79"/>
                <a:cs typeface="Guttman Adii" pitchFamily="2" charset="-79"/>
              </a:rPr>
              <a:t>הרצל</a:t>
            </a:r>
            <a:endParaRPr lang="he-IL" sz="16600" dirty="0">
              <a:latin typeface="Guttman Adii" pitchFamily="2" charset="-79"/>
              <a:cs typeface="Guttman Adii" pitchFamily="2" charset="-79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6624736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2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uttman Adii" pitchFamily="2" charset="-79"/>
                <a:cs typeface="Guttman Adii" pitchFamily="2" charset="-79"/>
              </a:rPr>
              <a:t>סיפור חייו: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נולד ב 2 במאי 1860 בבודפשט.</a:t>
            </a:r>
          </a:p>
          <a:p>
            <a:r>
              <a:rPr lang="he-IL" sz="2400" dirty="0" smtClean="0"/>
              <a:t>למד בבית ספר יהודי ובמוסדות לימוד שונים.</a:t>
            </a:r>
          </a:p>
          <a:p>
            <a:r>
              <a:rPr lang="he-IL" sz="2400" dirty="0" smtClean="0"/>
              <a:t>בשנת 1878 עבר </a:t>
            </a:r>
            <a:r>
              <a:rPr lang="he-IL" sz="2400" dirty="0" err="1" smtClean="0"/>
              <a:t>לוינה</a:t>
            </a:r>
            <a:r>
              <a:rPr lang="he-IL" sz="2400" dirty="0" smtClean="0"/>
              <a:t> והחל ללמוד משפטים ולאחר מכן סיים כד"ר למשפטים.</a:t>
            </a:r>
          </a:p>
          <a:p>
            <a:r>
              <a:rPr lang="he-IL" sz="2400" dirty="0" smtClean="0"/>
              <a:t>משפט/פרשת דרייפוס.</a:t>
            </a:r>
          </a:p>
          <a:p>
            <a:r>
              <a:rPr lang="he-IL" sz="2400" dirty="0" smtClean="0"/>
              <a:t>הנסיעה לארץ ישראל בשנת 1898.</a:t>
            </a:r>
          </a:p>
          <a:p>
            <a:r>
              <a:rPr lang="he-IL" sz="2400" dirty="0" smtClean="0"/>
              <a:t>הפגישה עם האפיפיור.</a:t>
            </a:r>
          </a:p>
          <a:p>
            <a:r>
              <a:rPr lang="he-IL" sz="2400" dirty="0" smtClean="0"/>
              <a:t>נפטר בשנת 1904 מדלקת ריאות מתקדמת.</a:t>
            </a:r>
          </a:p>
          <a:p>
            <a:endParaRPr lang="he-IL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3447" r="20956" b="28388"/>
          <a:stretch/>
        </p:blipFill>
        <p:spPr bwMode="auto">
          <a:xfrm>
            <a:off x="2627784" y="188640"/>
            <a:ext cx="802258" cy="100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1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7" y="926286"/>
            <a:ext cx="825215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5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0872" y="485800"/>
            <a:ext cx="8229600" cy="1143000"/>
          </a:xfrm>
        </p:spPr>
        <p:txBody>
          <a:bodyPr>
            <a:noAutofit/>
          </a:bodyPr>
          <a:lstStyle/>
          <a:p>
            <a:r>
              <a:rPr lang="he-IL" sz="8000" dirty="0" smtClean="0">
                <a:latin typeface="Guttman Adii" pitchFamily="2" charset="-79"/>
                <a:cs typeface="Guttman Adii" pitchFamily="2" charset="-79"/>
              </a:rPr>
              <a:t>החלום...</a:t>
            </a:r>
            <a:endParaRPr lang="he-IL" sz="8000" dirty="0">
              <a:latin typeface="Guttman Adii" pitchFamily="2" charset="-79"/>
              <a:cs typeface="Guttman Adi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להרצל היו הרבה חלומות אבל חלומו ומטרתו העיקרית הייתה להקים מדינה יהודית עצמאית אשר תחבר את כל היהודים בעולם ותיתן להם מקום בו יוכלו לחיות ולהתקיים.</a:t>
            </a:r>
          </a:p>
          <a:p>
            <a:pPr marL="0" indent="0">
              <a:buNone/>
            </a:pPr>
            <a:r>
              <a:rPr lang="he-IL" sz="2400" dirty="0" smtClean="0"/>
              <a:t>על חלום זה הרצל כתב את ספרו "</a:t>
            </a:r>
            <a:r>
              <a:rPr lang="he-IL" sz="2400" dirty="0" err="1" smtClean="0"/>
              <a:t>אלטנוילנד</a:t>
            </a:r>
            <a:r>
              <a:rPr lang="he-IL" sz="2400" dirty="0" smtClean="0"/>
              <a:t>". </a:t>
            </a:r>
            <a:endParaRPr lang="he-IL" sz="2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1296144" cy="12961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1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19302"/>
              </p:ext>
            </p:extLst>
          </p:nvPr>
        </p:nvGraphicFramePr>
        <p:xfrm>
          <a:off x="611560" y="1412776"/>
          <a:ext cx="8071328" cy="3552368"/>
        </p:xfrm>
        <a:graphic>
          <a:graphicData uri="http://schemas.openxmlformats.org/drawingml/2006/table">
            <a:tbl>
              <a:tblPr rtl="1"/>
              <a:tblGrid>
                <a:gridCol w="8071328"/>
              </a:tblGrid>
              <a:tr h="1993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800" b="1" u="none" strike="noStrike" dirty="0">
                          <a:effectLst/>
                          <a:latin typeface="Times New Roman"/>
                          <a:cs typeface="Guttman Adii"/>
                        </a:rPr>
                        <a:t>הבעיה</a:t>
                      </a:r>
                      <a:endParaRPr lang="en-US" sz="1000" b="1" u="sng" dirty="0">
                        <a:effectLst/>
                        <a:latin typeface="Times New Roman"/>
                        <a:cs typeface="Miriam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0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400" dirty="0" smtClean="0">
                        <a:effectLst/>
                        <a:latin typeface="Times New Roman"/>
                        <a:ea typeface="Times New Roman"/>
                        <a:cs typeface="Guttman Adii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1. </a:t>
                      </a:r>
                      <a:r>
                        <a:rPr lang="he-IL" sz="1400" b="1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הוא פעל לבד. </a:t>
                      </a:r>
                      <a:r>
                        <a:rPr lang="he-IL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לא רק שלא </a:t>
                      </a:r>
                      <a:r>
                        <a:rPr lang="he-IL" sz="1400" dirty="0" err="1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יכל</a:t>
                      </a:r>
                      <a:r>
                        <a:rPr lang="he-IL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 לקבל תמיכה כחלק מגוף-</a:t>
                      </a:r>
                      <a:r>
                        <a:rPr lang="he-IL" sz="1400" baseline="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 הוא לא זכה לעזרה כספית.</a:t>
                      </a:r>
                      <a:endParaRPr lang="he-IL" sz="1400" dirty="0" smtClean="0">
                        <a:effectLst/>
                        <a:latin typeface="Times New Roman"/>
                        <a:ea typeface="Times New Roman"/>
                        <a:cs typeface="Guttman Adii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he-IL" sz="1400" dirty="0" smtClean="0">
                          <a:cs typeface="Guttman Adii" pitchFamily="2" charset="-79"/>
                        </a:rPr>
                        <a:t>2.</a:t>
                      </a:r>
                      <a:r>
                        <a:rPr lang="he-IL" sz="1400" baseline="0" dirty="0" smtClean="0">
                          <a:cs typeface="Guttman Adii" pitchFamily="2" charset="-79"/>
                        </a:rPr>
                        <a:t> כפי שראינו במשפט דרייפוס, ברחבי העולם שררה </a:t>
                      </a:r>
                      <a:r>
                        <a:rPr lang="he-IL" sz="1400" b="1" baseline="0" dirty="0" smtClean="0">
                          <a:cs typeface="Guttman Adii" pitchFamily="2" charset="-79"/>
                        </a:rPr>
                        <a:t>אנטישמיות</a:t>
                      </a:r>
                      <a:r>
                        <a:rPr lang="he-IL" sz="1400" baseline="0" dirty="0" smtClean="0">
                          <a:cs typeface="Guttman Adii" pitchFamily="2" charset="-79"/>
                        </a:rPr>
                        <a:t> רבה- לכן לא רק שהתקשה להשיג תמיכה, עורר את התנגדותם של רבים.</a:t>
                      </a:r>
                      <a:endParaRPr lang="he-IL" sz="1400" dirty="0"/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08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</a:br>
                      <a:r>
                        <a:rPr lang="he-IL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3. גם היהודים עצמם לא תמכו בהרצל, האמינו שהגאולה</a:t>
                      </a:r>
                      <a:r>
                        <a:rPr lang="he-IL" sz="1400" baseline="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 תבוא בעצמה ואין לדחוק בה- לכן </a:t>
                      </a:r>
                      <a:r>
                        <a:rPr lang="he-IL" sz="1400" b="1" baseline="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לא זכה לעזרה גם מצד היהודים.</a:t>
                      </a:r>
                      <a:endParaRPr lang="he-IL" sz="1400" b="1" dirty="0" smtClean="0">
                        <a:effectLst/>
                        <a:latin typeface="Times New Roman"/>
                        <a:ea typeface="Times New Roman"/>
                        <a:cs typeface="Guttman Adii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07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</a:br>
                      <a:r>
                        <a:rPr lang="he-IL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4. </a:t>
                      </a:r>
                      <a:r>
                        <a:rPr lang="he-IL" sz="1400" b="1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התקשורת המוגבלת </a:t>
                      </a:r>
                      <a:r>
                        <a:rPr lang="he-IL" sz="1400" dirty="0" smtClean="0">
                          <a:effectLst/>
                          <a:latin typeface="Times New Roman"/>
                          <a:ea typeface="Times New Roman"/>
                          <a:cs typeface="Guttman Adii"/>
                        </a:rPr>
                        <a:t>של אותה תקופה מנעה אפשרות להפיץ את רעיון הציונות בעולם – אלא רק בחלקו.</a:t>
                      </a: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מלבן 5"/>
          <p:cNvSpPr/>
          <p:nvPr/>
        </p:nvSpPr>
        <p:spPr>
          <a:xfrm>
            <a:off x="1907704" y="406405"/>
            <a:ext cx="59046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dirty="0" smtClean="0">
                <a:latin typeface="Guttman Adii" pitchFamily="2" charset="-79"/>
                <a:cs typeface="Guttman Adii" pitchFamily="2" charset="-79"/>
              </a:rPr>
              <a:t>קשיים בדרך למימוש החלום</a:t>
            </a:r>
            <a:endParaRPr lang="he-IL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uttman Adii" pitchFamily="2" charset="-79"/>
              <a:cs typeface="Guttman Adi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66"/>
          <a:stretch/>
        </p:blipFill>
        <p:spPr bwMode="auto">
          <a:xfrm>
            <a:off x="1666516" y="180572"/>
            <a:ext cx="610858" cy="70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7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r>
              <a:rPr lang="he-IL" dirty="0" smtClean="0">
                <a:solidFill>
                  <a:srgbClr val="00B0F0"/>
                </a:solidFill>
                <a:latin typeface="Guttman Adii" pitchFamily="2" charset="-79"/>
                <a:cs typeface="Guttman Adii" pitchFamily="2" charset="-79"/>
              </a:rPr>
              <a:t>הערכים בהם הרצל דבק</a:t>
            </a:r>
            <a:endParaRPr lang="he-IL" dirty="0">
              <a:solidFill>
                <a:srgbClr val="00B0F0"/>
              </a:solidFill>
              <a:latin typeface="Guttman Adii" pitchFamily="2" charset="-79"/>
              <a:cs typeface="Guttman Adi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במהלך כל פעולותיו של הרצל היה הרצל דוגל בראש ובראשונה </a:t>
            </a:r>
            <a:r>
              <a:rPr lang="he-IL" sz="1800" u="sng" dirty="0" smtClean="0">
                <a:latin typeface="Guttman Adii" pitchFamily="2" charset="-79"/>
                <a:cs typeface="Guttman Adii" pitchFamily="2" charset="-79"/>
              </a:rPr>
              <a:t>בכבוד</a:t>
            </a:r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 כלפי מנהיגי המדינות האחרות, כלפי מנהיגי היהודים וכלפי היהודים.</a:t>
            </a:r>
          </a:p>
          <a:p>
            <a:endParaRPr lang="he-IL" sz="1800" dirty="0">
              <a:latin typeface="Guttman Adii" pitchFamily="2" charset="-79"/>
              <a:cs typeface="Guttman Adii" pitchFamily="2" charset="-79"/>
            </a:endParaRPr>
          </a:p>
          <a:p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הרצל הרגיש ופעל </a:t>
            </a:r>
            <a:r>
              <a:rPr lang="he-IL" sz="1800" u="sng" dirty="0" smtClean="0">
                <a:latin typeface="Guttman Adii" pitchFamily="2" charset="-79"/>
                <a:cs typeface="Guttman Adii" pitchFamily="2" charset="-79"/>
              </a:rPr>
              <a:t>באחריות ודאגה </a:t>
            </a:r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בראש ובראשונה ליהודים ותמיד שם את האינטרסים האישיים שלו כאופציה שנייה.</a:t>
            </a:r>
          </a:p>
          <a:p>
            <a:endParaRPr lang="he-IL" sz="1800" dirty="0">
              <a:latin typeface="Guttman Adii" pitchFamily="2" charset="-79"/>
              <a:cs typeface="Guttman Adii" pitchFamily="2" charset="-79"/>
            </a:endParaRPr>
          </a:p>
          <a:p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להרצל היו קשיים רבים בדרך אך לעולם לא זנח את מטרתו והיה </a:t>
            </a:r>
            <a:r>
              <a:rPr lang="he-IL" sz="1800" u="sng" dirty="0" smtClean="0">
                <a:latin typeface="Guttman Adii" pitchFamily="2" charset="-79"/>
                <a:cs typeface="Guttman Adii" pitchFamily="2" charset="-79"/>
              </a:rPr>
              <a:t>נאמן</a:t>
            </a:r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 אליה.</a:t>
            </a:r>
          </a:p>
          <a:p>
            <a:endParaRPr lang="he-IL" sz="1800" dirty="0">
              <a:latin typeface="Guttman Adii" pitchFamily="2" charset="-79"/>
              <a:cs typeface="Guttman Adii" pitchFamily="2" charset="-79"/>
            </a:endParaRPr>
          </a:p>
          <a:p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הערך הכי גדול שמתאר את הרצל הוא </a:t>
            </a:r>
            <a:r>
              <a:rPr lang="he-IL" sz="1800" u="sng" dirty="0" smtClean="0">
                <a:latin typeface="Guttman Adii" pitchFamily="2" charset="-79"/>
                <a:cs typeface="Guttman Adii" pitchFamily="2" charset="-79"/>
              </a:rPr>
              <a:t>רצון והתמדה</a:t>
            </a:r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. הרצל לעולם לא הפסיק לנסות ולרצות שליהודי העולם תהיה מדינה משלהם.</a:t>
            </a:r>
          </a:p>
          <a:p>
            <a:endParaRPr lang="he-IL" sz="1800" dirty="0" smtClean="0">
              <a:latin typeface="Guttman Adii" pitchFamily="2" charset="-79"/>
              <a:cs typeface="Guttman Adii" pitchFamily="2" charset="-79"/>
            </a:endParaRPr>
          </a:p>
          <a:p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הרצל היה </a:t>
            </a:r>
            <a:r>
              <a:rPr lang="he-IL" sz="1800" u="sng" dirty="0" smtClean="0">
                <a:latin typeface="Guttman Adii" pitchFamily="2" charset="-79"/>
                <a:cs typeface="Guttman Adii" pitchFamily="2" charset="-79"/>
              </a:rPr>
              <a:t>מנהיג</a:t>
            </a:r>
            <a:r>
              <a:rPr lang="he-IL" sz="1800" dirty="0" smtClean="0">
                <a:latin typeface="Guttman Adii" pitchFamily="2" charset="-79"/>
                <a:cs typeface="Guttman Adii" pitchFamily="2" charset="-79"/>
              </a:rPr>
              <a:t>. </a:t>
            </a:r>
          </a:p>
          <a:p>
            <a:endParaRPr lang="he-IL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2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567977" y="404664"/>
            <a:ext cx="820891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b="1" u="sng" dirty="0" smtClean="0">
                <a:effectLst/>
                <a:latin typeface="Guttman Adii" pitchFamily="2" charset="-79"/>
                <a:ea typeface="Times New Roman"/>
                <a:cs typeface="Guttman Adii" pitchFamily="2" charset="-79"/>
              </a:rPr>
              <a:t>הישגים</a:t>
            </a:r>
            <a:endParaRPr lang="he-IL" sz="2400" b="1" u="sng" dirty="0" smtClean="0">
              <a:effectLst/>
              <a:latin typeface="Guttman Adii" pitchFamily="2" charset="-79"/>
              <a:ea typeface="Times New Roman"/>
              <a:cs typeface="Guttman Adii" pitchFamily="2" charset="-79"/>
            </a:endParaRPr>
          </a:p>
          <a:p>
            <a:endParaRPr lang="he-IL" sz="2400" b="1" u="sng" dirty="0" smtClean="0">
              <a:effectLst/>
              <a:latin typeface="Guttman Adii" pitchFamily="2" charset="-79"/>
              <a:ea typeface="Times New Roman"/>
              <a:cs typeface="Guttman Adii" pitchFamily="2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העלאת המודעות בקרב מדינות העולם לעצם הרעיון שהעם היהודי זקוק</a:t>
            </a:r>
          </a:p>
          <a:p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    למדינה משלו והגיע הזמן לפתור את בעיית היהודים.</a:t>
            </a:r>
          </a:p>
          <a:p>
            <a:endParaRPr lang="he-IL" dirty="0">
              <a:latin typeface="Agency FB" pitchFamily="34" charset="0"/>
              <a:ea typeface="Times New Roman"/>
              <a:cs typeface="Guttman Adi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הקים את הקונגרס הציוני הראשון. </a:t>
            </a:r>
          </a:p>
          <a:p>
            <a:pPr algn="ctr"/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marL="342900" lvl="0" indent="-342900">
              <a:buFont typeface="Wingdings"/>
              <a:buChar char=""/>
              <a:tabLst>
                <a:tab pos="180340" algn="l"/>
                <a:tab pos="3383915" algn="r"/>
                <a:tab pos="3834130" algn="r"/>
              </a:tabLst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כפי שהרצל חזה באמת הייתה: עלייה גדולה לארץ, אינטרס עולמי בהקמת מדינה יהודית, והחשוב מכל –האמונה כי מדינה יהודית תקום.</a:t>
            </a:r>
            <a: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  <a:t/>
            </a:r>
            <a:b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</a:b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marL="342900" lvl="0" indent="-342900">
              <a:buFont typeface="Wingdings"/>
              <a:buChar char=""/>
              <a:tabLst>
                <a:tab pos="180340" algn="l"/>
                <a:tab pos="3383915" algn="r"/>
                <a:tab pos="3834130" algn="r"/>
              </a:tabLst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הרצל הצליח להפוך את התנועה הציונית לתנועה עממית יהודית רחבה ולפרוץ את הזירה הבינלאומית.</a:t>
            </a:r>
            <a: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  <a:t/>
            </a:r>
            <a:b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</a:b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marL="342900" lvl="0" indent="-342900">
              <a:buFont typeface="Wingdings"/>
              <a:buChar char=""/>
              <a:tabLst>
                <a:tab pos="180340" algn="l"/>
                <a:tab pos="3383915" algn="r"/>
                <a:tab pos="3834130" algn="r"/>
              </a:tabLst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הרצל הקים את מוסדות התנועה הציונית ויצר בכך את הכלים הבסיסיים לבניית המדינה היהודית.</a:t>
            </a:r>
            <a: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  <a:t/>
            </a:r>
            <a:b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</a:b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marL="342900" lvl="0" indent="-342900">
              <a:buFont typeface="Wingdings"/>
              <a:buChar char=""/>
              <a:tabLst>
                <a:tab pos="180340" algn="l"/>
                <a:tab pos="3383915" algn="r"/>
                <a:tab pos="3834130" algn="r"/>
              </a:tabLst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הרצל יצר את הייסוד למנהיגות מדינית לעם היהודי (הקונגרסים הציוניים) שיפעלו למימוש יעדי הציונות המדינית בעולם ובארץ ישראל.</a:t>
            </a:r>
            <a: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  <a:t/>
            </a:r>
            <a:b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</a:b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הקונגרסים יטפלו בקידום האינטרסים של העם היהודי תוך שיתוף פעולה עם האומות. </a:t>
            </a:r>
            <a: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  <a:t/>
            </a:r>
            <a:b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</a:b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lvl="0">
              <a:tabLst>
                <a:tab pos="180340" algn="l"/>
                <a:tab pos="3383915" algn="r"/>
                <a:tab pos="3834130" algn="r"/>
              </a:tabLst>
            </a:pPr>
            <a:endParaRPr lang="he-IL" dirty="0" smtClean="0">
              <a:effectLst/>
              <a:latin typeface="Agency FB" pitchFamily="34" charset="0"/>
              <a:ea typeface="Times New Roman"/>
              <a:cs typeface="Guttman Adi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4664"/>
            <a:ext cx="1152128" cy="74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4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08520" y="188640"/>
            <a:ext cx="91987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/>
              <a:buChar char=""/>
              <a:tabLst>
                <a:tab pos="180340" algn="l"/>
                <a:tab pos="3383915" algn="r"/>
                <a:tab pos="3834130" algn="r"/>
              </a:tabLst>
            </a:pP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algn="ctr">
              <a:tabLst>
                <a:tab pos="3383915" algn="r"/>
                <a:tab pos="3834130" algn="r"/>
              </a:tabLst>
            </a:pPr>
            <a:r>
              <a:rPr lang="he-IL" sz="4000" b="1" u="sng" dirty="0" smtClean="0">
                <a:effectLst/>
                <a:latin typeface="Guttman Adii" pitchFamily="2" charset="-79"/>
                <a:ea typeface="Times New Roman"/>
                <a:cs typeface="Guttman Adii" pitchFamily="2" charset="-79"/>
              </a:rPr>
              <a:t>כישלונות</a:t>
            </a:r>
          </a:p>
          <a:p>
            <a:pPr algn="ctr">
              <a:tabLst>
                <a:tab pos="3383915" algn="r"/>
                <a:tab pos="3834130" algn="r"/>
              </a:tabLst>
            </a:pPr>
            <a:endParaRPr lang="he-IL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algn="ctr">
              <a:tabLst>
                <a:tab pos="3383915" algn="r"/>
                <a:tab pos="3834130" algn="r"/>
              </a:tabLst>
            </a:pP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marL="742950" lvl="1" indent="-285750">
              <a:buSzPts val="1600"/>
              <a:buFont typeface="Wingdings"/>
              <a:buChar char=""/>
              <a:tabLst>
                <a:tab pos="180340" algn="l"/>
                <a:tab pos="3383915" algn="r"/>
                <a:tab pos="3834130" algn="r"/>
              </a:tabLst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הרצל פעל כמעט לבדו בזירה המדינית ולא היה מסוגל להתגבר על מכשולים.</a:t>
            </a:r>
          </a:p>
          <a:p>
            <a:pPr marL="742950" lvl="1" indent="-285750">
              <a:buSzPts val="1600"/>
              <a:buFont typeface="Wingdings"/>
              <a:buChar char=""/>
              <a:tabLst>
                <a:tab pos="180340" algn="l"/>
                <a:tab pos="3383915" algn="r"/>
                <a:tab pos="3834130" algn="r"/>
              </a:tabLst>
            </a:pP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marL="742950" lvl="1" indent="-285750">
              <a:buSzPts val="1600"/>
              <a:buFont typeface="Wingdings"/>
              <a:buChar char=""/>
              <a:tabLst>
                <a:tab pos="180340" algn="l"/>
                <a:tab pos="3383915" algn="r"/>
                <a:tab pos="3834130" algn="r"/>
              </a:tabLst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הרצל לא הבין את חשיבותה של היהדות הדתית בבניין המדינה היהודית.</a:t>
            </a:r>
            <a: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  <a:t/>
            </a:r>
            <a:br>
              <a:rPr lang="en-US" dirty="0" smtClean="0">
                <a:effectLst/>
                <a:latin typeface="Agency FB" pitchFamily="34" charset="0"/>
                <a:ea typeface="Times New Roman"/>
                <a:cs typeface="Guttman Adii"/>
              </a:rPr>
            </a:br>
            <a:endParaRPr lang="he-IL" dirty="0" smtClean="0">
              <a:effectLst/>
              <a:latin typeface="Agency FB" pitchFamily="34" charset="0"/>
              <a:ea typeface="Times New Roman"/>
              <a:cs typeface="Guttman Adii"/>
            </a:endParaRPr>
          </a:p>
          <a:p>
            <a:pPr marL="742950" lvl="1" indent="-285750">
              <a:buSzPts val="1600"/>
              <a:buFont typeface="Wingdings"/>
              <a:buChar char=""/>
              <a:tabLst>
                <a:tab pos="180340" algn="l"/>
                <a:tab pos="3383915" algn="r"/>
                <a:tab pos="3834130" algn="r"/>
              </a:tabLst>
            </a:pPr>
            <a:r>
              <a:rPr lang="he-IL" dirty="0" smtClean="0">
                <a:effectLst/>
                <a:latin typeface="Agency FB" pitchFamily="34" charset="0"/>
                <a:ea typeface="Times New Roman"/>
                <a:cs typeface="Guttman Adii"/>
              </a:rPr>
              <a:t>הרצל לא העמיק בבעיית הערבים בא"י וכמעט ולא עסק בה.. </a:t>
            </a:r>
            <a:endParaRPr lang="he-IL" dirty="0" smtClean="0">
              <a:latin typeface="Agency FB" pitchFamily="34" charset="0"/>
            </a:endParaRPr>
          </a:p>
          <a:p>
            <a:pPr marL="742950" lvl="1" indent="-285750">
              <a:buSzPts val="1600"/>
              <a:buFont typeface="Wingdings"/>
              <a:buChar char=""/>
              <a:tabLst>
                <a:tab pos="180340" algn="l"/>
                <a:tab pos="3383915" algn="r"/>
                <a:tab pos="3834130" algn="r"/>
              </a:tabLst>
            </a:pPr>
            <a:endParaRPr lang="en-US" dirty="0" smtClean="0">
              <a:effectLst/>
              <a:latin typeface="Agency FB" pitchFamily="34" charset="0"/>
              <a:ea typeface="Times New Roman"/>
              <a:cs typeface="Guttman Adii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11760" y="404664"/>
            <a:ext cx="11525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2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6856" y="1628800"/>
            <a:ext cx="8229600" cy="1143000"/>
          </a:xfrm>
        </p:spPr>
        <p:txBody>
          <a:bodyPr>
            <a:noAutofit/>
          </a:bodyPr>
          <a:lstStyle/>
          <a:p>
            <a:r>
              <a:rPr lang="he-IL" sz="11500" dirty="0" smtClean="0">
                <a:latin typeface="Guttman Adii" pitchFamily="2" charset="-79"/>
                <a:cs typeface="Guttman Adii" pitchFamily="2" charset="-79"/>
              </a:rPr>
              <a:t>"אם תרצו אין זו אגדה"</a:t>
            </a:r>
            <a:endParaRPr lang="he-IL" sz="11500" dirty="0">
              <a:latin typeface="Guttman Adii" pitchFamily="2" charset="-79"/>
              <a:cs typeface="Guttman Adii" pitchFamily="2" charset="-79"/>
            </a:endParaRPr>
          </a:p>
        </p:txBody>
      </p:sp>
      <p:pic>
        <p:nvPicPr>
          <p:cNvPr id="6149" name="Picture 5" descr="http://upload.wikimedia.org/wikipedia/commons/e/ea/Herzl-balco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7467600" cy="2636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2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287</Words>
  <Application>Microsoft Office PowerPoint</Application>
  <PresentationFormat>‫הצגה על המסך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החלום של</vt:lpstr>
      <vt:lpstr>סיפור חייו:</vt:lpstr>
      <vt:lpstr>מצגת של PowerPoint</vt:lpstr>
      <vt:lpstr>החלום...</vt:lpstr>
      <vt:lpstr>מצגת של PowerPoint</vt:lpstr>
      <vt:lpstr>הערכים בהם הרצל דבק</vt:lpstr>
      <vt:lpstr>מצגת של PowerPoint</vt:lpstr>
      <vt:lpstr>מצגת של PowerPoint</vt:lpstr>
      <vt:lpstr>"אם תרצו אין זו אגדה"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החלום של</dc:title>
  <dc:creator>User</dc:creator>
  <cp:lastModifiedBy>yaffapc</cp:lastModifiedBy>
  <cp:revision>9</cp:revision>
  <dcterms:created xsi:type="dcterms:W3CDTF">2014-10-06T07:37:35Z</dcterms:created>
  <dcterms:modified xsi:type="dcterms:W3CDTF">2014-10-21T19:29:41Z</dcterms:modified>
</cp:coreProperties>
</file>