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notesMasterIdLst>
    <p:notesMasterId r:id="rId14"/>
  </p:notesMasterIdLst>
  <p:sldIdLst>
    <p:sldId id="256" r:id="rId2"/>
    <p:sldId id="265" r:id="rId3"/>
    <p:sldId id="266" r:id="rId4"/>
    <p:sldId id="267" r:id="rId5"/>
    <p:sldId id="268" r:id="rId6"/>
    <p:sldId id="270" r:id="rId7"/>
    <p:sldId id="257" r:id="rId8"/>
    <p:sldId id="258" r:id="rId9"/>
    <p:sldId id="260" r:id="rId10"/>
    <p:sldId id="263" r:id="rId11"/>
    <p:sldId id="261" r:id="rId12"/>
    <p:sldId id="262" r:id="rId1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82" d="100"/>
          <a:sy n="82" d="100"/>
        </p:scale>
        <p:origin x="9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C7395D2-244B-49E1-B70D-14E68BA0ED21}" type="datetimeFigureOut">
              <a:rPr lang="he-IL" smtClean="0"/>
              <a:t>ו'/אייר/תשע"ז</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D78B230-0296-41B9-8813-BD4DA00647E5}" type="slidenum">
              <a:rPr lang="he-IL" smtClean="0"/>
              <a:t>‹#›</a:t>
            </a:fld>
            <a:endParaRPr lang="he-IL"/>
          </a:p>
        </p:txBody>
      </p:sp>
    </p:spTree>
    <p:extLst>
      <p:ext uri="{BB962C8B-B14F-4D97-AF65-F5344CB8AC3E}">
        <p14:creationId xmlns:p14="http://schemas.microsoft.com/office/powerpoint/2010/main" val="24086620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AD78B230-0296-41B9-8813-BD4DA00647E5}" type="slidenum">
              <a:rPr lang="he-IL" smtClean="0"/>
              <a:t>3</a:t>
            </a:fld>
            <a:endParaRPr lang="he-IL"/>
          </a:p>
        </p:txBody>
      </p:sp>
    </p:spTree>
    <p:extLst>
      <p:ext uri="{BB962C8B-B14F-4D97-AF65-F5344CB8AC3E}">
        <p14:creationId xmlns:p14="http://schemas.microsoft.com/office/powerpoint/2010/main" val="1822257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52161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411599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B16EED-AA09-4F11-A410-49F32C1FAC40}" type="slidenum">
              <a:rPr lang="he-IL" smtClean="0"/>
              <a:t>‹#›</a:t>
            </a:fld>
            <a:endParaRPr lang="he-I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6432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1558035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B16EED-AA09-4F11-A410-49F32C1FAC40}" type="slidenum">
              <a:rPr lang="he-IL" smtClean="0"/>
              <a:t>‹#›</a:t>
            </a:fld>
            <a:endParaRPr lang="he-I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71074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2034960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4168455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124501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86158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241992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607528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8" name="Footer Placeholder 7"/>
          <p:cNvSpPr>
            <a:spLocks noGrp="1"/>
          </p:cNvSpPr>
          <p:nvPr>
            <p:ph type="ftr" sz="quarter" idx="11"/>
          </p:nvPr>
        </p:nvSpPr>
        <p:spPr/>
        <p:txBody>
          <a:bodyPr/>
          <a:lstStyle/>
          <a:p>
            <a:endParaRPr lang="he-I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204169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4" name="Footer Placeholder 3"/>
          <p:cNvSpPr>
            <a:spLocks noGrp="1"/>
          </p:cNvSpPr>
          <p:nvPr>
            <p:ph type="ftr" sz="quarter" idx="11"/>
          </p:nvPr>
        </p:nvSpPr>
        <p:spPr/>
        <p:txBody>
          <a:bodyPr/>
          <a:lstStyle/>
          <a:p>
            <a:endParaRPr lang="he-I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1691887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3" name="Footer Placeholder 2"/>
          <p:cNvSpPr>
            <a:spLocks noGrp="1"/>
          </p:cNvSpPr>
          <p:nvPr>
            <p:ph type="ftr" sz="quarter" idx="11"/>
          </p:nvPr>
        </p:nvSpPr>
        <p:spPr/>
        <p:txBody>
          <a:bodyPr/>
          <a:lstStyle/>
          <a:p>
            <a:endParaRPr lang="he-I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125141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30396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6C8CF88F-F53C-4474-A678-A8D3644B523A}" type="datetimeFigureOut">
              <a:rPr lang="he-IL" smtClean="0"/>
              <a:t>ו'/אייר/תשע"ז</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B16EED-AA09-4F11-A410-49F32C1FAC40}" type="slidenum">
              <a:rPr lang="he-IL" smtClean="0"/>
              <a:t>‹#›</a:t>
            </a:fld>
            <a:endParaRPr lang="he-IL"/>
          </a:p>
        </p:txBody>
      </p:sp>
    </p:spTree>
    <p:extLst>
      <p:ext uri="{BB962C8B-B14F-4D97-AF65-F5344CB8AC3E}">
        <p14:creationId xmlns:p14="http://schemas.microsoft.com/office/powerpoint/2010/main" val="1386897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C8CF88F-F53C-4474-A678-A8D3644B523A}" type="datetimeFigureOut">
              <a:rPr lang="he-IL" smtClean="0"/>
              <a:t>ו'/אייר/תשע"ז</a:t>
            </a:fld>
            <a:endParaRPr lang="he-I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B16EED-AA09-4F11-A410-49F32C1FAC40}" type="slidenum">
              <a:rPr lang="he-IL" smtClean="0"/>
              <a:t>‹#›</a:t>
            </a:fld>
            <a:endParaRPr lang="he-IL"/>
          </a:p>
        </p:txBody>
      </p:sp>
    </p:spTree>
    <p:extLst>
      <p:ext uri="{BB962C8B-B14F-4D97-AF65-F5344CB8AC3E}">
        <p14:creationId xmlns:p14="http://schemas.microsoft.com/office/powerpoint/2010/main" val="112309949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hemarker.com/markerweek/1.293443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589213" y="381000"/>
            <a:ext cx="8915399" cy="2262781"/>
          </a:xfrm>
        </p:spPr>
        <p:txBody>
          <a:bodyPr/>
          <a:lstStyle/>
          <a:p>
            <a:pPr algn="r"/>
            <a:r>
              <a:rPr lang="he-IL" b="1" dirty="0" smtClean="0"/>
              <a:t>מסע לפולין</a:t>
            </a:r>
            <a:endParaRPr lang="he-IL" b="1"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1260857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604648" y="190356"/>
            <a:ext cx="8911687" cy="935059"/>
          </a:xfrm>
        </p:spPr>
        <p:txBody>
          <a:bodyPr/>
          <a:lstStyle/>
          <a:p>
            <a:pPr algn="r"/>
            <a:r>
              <a:rPr lang="he-IL" dirty="0" smtClean="0"/>
              <a:t>                תכנית המסע (נתון לשינוי)</a:t>
            </a:r>
            <a:endParaRPr lang="he-IL" dirty="0"/>
          </a:p>
        </p:txBody>
      </p:sp>
      <p:sp>
        <p:nvSpPr>
          <p:cNvPr id="3" name="מציין מיקום תוכן 2"/>
          <p:cNvSpPr>
            <a:spLocks noGrp="1"/>
          </p:cNvSpPr>
          <p:nvPr>
            <p:ph idx="1"/>
          </p:nvPr>
        </p:nvSpPr>
        <p:spPr>
          <a:xfrm>
            <a:off x="879230" y="1465383"/>
            <a:ext cx="11066585" cy="5568461"/>
          </a:xfrm>
        </p:spPr>
        <p:txBody>
          <a:bodyPr>
            <a:normAutofit/>
          </a:bodyPr>
          <a:lstStyle/>
          <a:p>
            <a:r>
              <a:rPr lang="he-IL" sz="2800" b="1" dirty="0"/>
              <a:t>26/10/2017 יום חמישי</a:t>
            </a:r>
            <a:r>
              <a:rPr lang="he-IL" sz="2800" dirty="0"/>
              <a:t>: וורשה-בית עלמין, </a:t>
            </a:r>
            <a:r>
              <a:rPr lang="he-IL" sz="2800" dirty="0" err="1"/>
              <a:t>אומשלג</a:t>
            </a:r>
            <a:r>
              <a:rPr lang="he-IL" sz="2800" dirty="0"/>
              <a:t>, טרבלינקה. לינה בוורשה </a:t>
            </a:r>
          </a:p>
          <a:p>
            <a:r>
              <a:rPr lang="he-IL" sz="2800" b="1" dirty="0"/>
              <a:t>יום שישי</a:t>
            </a:r>
            <a:r>
              <a:rPr lang="he-IL" sz="2800" dirty="0"/>
              <a:t>:  </a:t>
            </a:r>
            <a:r>
              <a:rPr lang="he-IL" sz="2800" dirty="0" err="1" smtClean="0"/>
              <a:t>טיקוצ'ין</a:t>
            </a:r>
            <a:r>
              <a:rPr lang="he-IL" sz="2800" dirty="0" smtClean="0"/>
              <a:t> </a:t>
            </a:r>
            <a:r>
              <a:rPr lang="he-IL" sz="2800" dirty="0" err="1"/>
              <a:t>לופוחובה</a:t>
            </a:r>
            <a:r>
              <a:rPr lang="he-IL" sz="2800" dirty="0"/>
              <a:t>, לינה בוורשה</a:t>
            </a:r>
          </a:p>
          <a:p>
            <a:r>
              <a:rPr lang="he-IL" sz="2800" b="1" dirty="0"/>
              <a:t>יום שבת</a:t>
            </a:r>
            <a:r>
              <a:rPr lang="he-IL" sz="2800" dirty="0"/>
              <a:t>-אתרי העיר </a:t>
            </a:r>
            <a:r>
              <a:rPr lang="he-IL" sz="2800" dirty="0" smtClean="0"/>
              <a:t>וורשה (בנסיעה), בערב זמן חופשי, ערב פולקלור ואז נסיעה (3.5 שעות) ולינה בלובלין</a:t>
            </a:r>
            <a:r>
              <a:rPr lang="he-IL" sz="2800" dirty="0"/>
              <a:t>                                                    </a:t>
            </a:r>
            <a:endParaRPr lang="he-IL" sz="2800" dirty="0" smtClean="0"/>
          </a:p>
          <a:p>
            <a:r>
              <a:rPr lang="he-IL" sz="2800" dirty="0"/>
              <a:t> </a:t>
            </a:r>
            <a:r>
              <a:rPr lang="he-IL" sz="2800" b="1" dirty="0"/>
              <a:t>יום ראשון</a:t>
            </a:r>
            <a:r>
              <a:rPr lang="he-IL" sz="2800" dirty="0"/>
              <a:t>: </a:t>
            </a:r>
            <a:r>
              <a:rPr lang="he-IL" sz="2800" dirty="0" err="1"/>
              <a:t>מיידאנק</a:t>
            </a:r>
            <a:r>
              <a:rPr lang="he-IL" sz="2800" dirty="0"/>
              <a:t>, בית כנסת </a:t>
            </a:r>
            <a:r>
              <a:rPr lang="he-IL" sz="2800" dirty="0" smtClean="0"/>
              <a:t>חרב (</a:t>
            </a:r>
            <a:r>
              <a:rPr lang="he-IL" sz="2800" dirty="0" err="1"/>
              <a:t>קרשניק</a:t>
            </a:r>
            <a:r>
              <a:rPr lang="he-IL" sz="2800" dirty="0"/>
              <a:t> או </a:t>
            </a:r>
            <a:r>
              <a:rPr lang="he-IL" sz="2800" dirty="0" err="1"/>
              <a:t>ביחווה</a:t>
            </a:r>
            <a:r>
              <a:rPr lang="he-IL" sz="2800" dirty="0"/>
              <a:t>) לינה </a:t>
            </a:r>
            <a:r>
              <a:rPr lang="he-IL" sz="2800" dirty="0" err="1"/>
              <a:t>בקרקוב</a:t>
            </a:r>
            <a:r>
              <a:rPr lang="he-IL" sz="2800" dirty="0"/>
              <a:t> </a:t>
            </a:r>
          </a:p>
          <a:p>
            <a:r>
              <a:rPr lang="he-IL" sz="2800" b="1" dirty="0"/>
              <a:t>יום שני</a:t>
            </a:r>
            <a:r>
              <a:rPr lang="he-IL" sz="2800" dirty="0"/>
              <a:t>: </a:t>
            </a:r>
            <a:r>
              <a:rPr lang="he-IL" sz="2800" dirty="0" err="1"/>
              <a:t>קזימיש</a:t>
            </a:r>
            <a:r>
              <a:rPr lang="he-IL" sz="2800" dirty="0"/>
              <a:t>, מפגש עם בני </a:t>
            </a:r>
            <a:r>
              <a:rPr lang="he-IL" sz="2800" dirty="0" smtClean="0"/>
              <a:t>נוער פולני, </a:t>
            </a:r>
            <a:r>
              <a:rPr lang="he-IL" sz="2800" dirty="0"/>
              <a:t>לינה </a:t>
            </a:r>
            <a:r>
              <a:rPr lang="he-IL" sz="2800" dirty="0" err="1"/>
              <a:t>בקרקוב</a:t>
            </a:r>
            <a:endParaRPr lang="he-IL" sz="2800" dirty="0"/>
          </a:p>
          <a:p>
            <a:r>
              <a:rPr lang="he-IL" sz="2800" b="1" dirty="0"/>
              <a:t>יום שלישי</a:t>
            </a:r>
            <a:r>
              <a:rPr lang="he-IL" sz="2800" dirty="0"/>
              <a:t>: גטו </a:t>
            </a:r>
            <a:r>
              <a:rPr lang="he-IL" sz="2800" dirty="0" err="1"/>
              <a:t>קרקוב</a:t>
            </a:r>
            <a:r>
              <a:rPr lang="he-IL" sz="2800" dirty="0"/>
              <a:t>, בירקנאו לינה </a:t>
            </a:r>
            <a:r>
              <a:rPr lang="he-IL" sz="2800" dirty="0" err="1"/>
              <a:t>בקרקוב</a:t>
            </a:r>
            <a:endParaRPr lang="he-IL" sz="2800" dirty="0"/>
          </a:p>
          <a:p>
            <a:r>
              <a:rPr lang="he-IL" sz="2800" b="1" dirty="0"/>
              <a:t>יום רביעי</a:t>
            </a:r>
            <a:r>
              <a:rPr lang="he-IL" sz="2800" dirty="0"/>
              <a:t>: אושוויץ, </a:t>
            </a:r>
            <a:r>
              <a:rPr lang="he-IL" sz="2800" dirty="0" err="1" smtClean="0"/>
              <a:t>בנדין</a:t>
            </a:r>
            <a:r>
              <a:rPr lang="he-IL" sz="2800" dirty="0" smtClean="0"/>
              <a:t>, </a:t>
            </a:r>
            <a:r>
              <a:rPr lang="he-IL" sz="2800" dirty="0"/>
              <a:t>סיום.</a:t>
            </a:r>
          </a:p>
          <a:p>
            <a:pPr marL="0" indent="0">
              <a:buNone/>
            </a:pPr>
            <a:endParaRPr lang="he-IL" dirty="0"/>
          </a:p>
        </p:txBody>
      </p:sp>
    </p:spTree>
    <p:extLst>
      <p:ext uri="{BB962C8B-B14F-4D97-AF65-F5344CB8AC3E}">
        <p14:creationId xmlns:p14="http://schemas.microsoft.com/office/powerpoint/2010/main" val="166672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92925" y="624110"/>
            <a:ext cx="8911687" cy="1110904"/>
          </a:xfrm>
        </p:spPr>
        <p:txBody>
          <a:bodyPr>
            <a:normAutofit/>
          </a:bodyPr>
          <a:lstStyle/>
          <a:p>
            <a:pPr algn="r"/>
            <a:r>
              <a:rPr lang="he-IL" b="1" dirty="0" smtClean="0">
                <a:solidFill>
                  <a:srgbClr val="FF0000"/>
                </a:solidFill>
              </a:rPr>
              <a:t>עלויות הכנה – 350 </a:t>
            </a:r>
            <a:r>
              <a:rPr lang="he-IL" b="1" dirty="0" smtClean="0">
                <a:solidFill>
                  <a:srgbClr val="FF0000"/>
                </a:solidFill>
              </a:rPr>
              <a:t>₪</a:t>
            </a:r>
            <a:endParaRPr lang="he-IL" sz="3100" b="1" dirty="0"/>
          </a:p>
        </p:txBody>
      </p:sp>
      <p:sp>
        <p:nvSpPr>
          <p:cNvPr id="3" name="מציין מיקום תוכן 2"/>
          <p:cNvSpPr>
            <a:spLocks noGrp="1"/>
          </p:cNvSpPr>
          <p:nvPr>
            <p:ph idx="1"/>
          </p:nvPr>
        </p:nvSpPr>
        <p:spPr>
          <a:xfrm>
            <a:off x="2592925" y="1735014"/>
            <a:ext cx="8915400" cy="5017478"/>
          </a:xfrm>
        </p:spPr>
        <p:txBody>
          <a:bodyPr>
            <a:normAutofit fontScale="92500"/>
          </a:bodyPr>
          <a:lstStyle/>
          <a:p>
            <a:pPr marL="0" indent="0">
              <a:buNone/>
            </a:pPr>
            <a:endParaRPr lang="he-IL" dirty="0" smtClean="0"/>
          </a:p>
          <a:p>
            <a:r>
              <a:rPr lang="he-IL" sz="2400" b="1" dirty="0" smtClean="0"/>
              <a:t>סדנאות על ידי מדריכי יד ושם </a:t>
            </a:r>
          </a:p>
          <a:p>
            <a:r>
              <a:rPr lang="he-IL" sz="2400" b="1" dirty="0" smtClean="0"/>
              <a:t>יום עיון במכון מחקר כולל הסעות </a:t>
            </a:r>
          </a:p>
          <a:p>
            <a:r>
              <a:rPr lang="he-IL" sz="2400" b="1" dirty="0" smtClean="0"/>
              <a:t>יומן מסע </a:t>
            </a:r>
          </a:p>
          <a:p>
            <a:r>
              <a:rPr lang="he-IL" sz="2400" b="1" dirty="0" smtClean="0"/>
              <a:t>הצגה</a:t>
            </a:r>
          </a:p>
          <a:p>
            <a:r>
              <a:rPr lang="he-IL" sz="2400" b="1" dirty="0" smtClean="0"/>
              <a:t>מתנות למדריכים, נהגים, מאבטחים, מארחים בי"ס פולני, פיילוט ועוד </a:t>
            </a:r>
          </a:p>
          <a:p>
            <a:r>
              <a:rPr lang="he-IL" sz="2400" b="1" dirty="0" smtClean="0"/>
              <a:t>צ'ופרים לילדים </a:t>
            </a:r>
          </a:p>
          <a:p>
            <a:r>
              <a:rPr lang="he-IL" sz="2400" b="1" dirty="0" smtClean="0"/>
              <a:t>ציוד: דגלים, שירונים, סרטים ועוד </a:t>
            </a:r>
          </a:p>
          <a:p>
            <a:r>
              <a:rPr lang="he-IL" sz="2400" b="1" dirty="0" smtClean="0"/>
              <a:t>הרצאות: איש עדות, יהדות פולין </a:t>
            </a:r>
          </a:p>
          <a:p>
            <a:r>
              <a:rPr lang="he-IL" sz="2400" b="1" dirty="0" smtClean="0"/>
              <a:t>הסעות חזור משדה תעודה </a:t>
            </a:r>
          </a:p>
          <a:p>
            <a:r>
              <a:rPr lang="he-IL" sz="2400" b="1" dirty="0" smtClean="0"/>
              <a:t>אירוע סיכום מסע</a:t>
            </a:r>
            <a:r>
              <a:rPr lang="he-IL" sz="2400" b="1" dirty="0"/>
              <a:t> </a:t>
            </a:r>
            <a:endParaRPr lang="he-IL" sz="2400" b="1" dirty="0" smtClean="0"/>
          </a:p>
          <a:p>
            <a:endParaRPr lang="he-IL" dirty="0" smtClean="0"/>
          </a:p>
          <a:p>
            <a:endParaRPr lang="he-IL" dirty="0"/>
          </a:p>
        </p:txBody>
      </p:sp>
    </p:spTree>
    <p:extLst>
      <p:ext uri="{BB962C8B-B14F-4D97-AF65-F5344CB8AC3E}">
        <p14:creationId xmlns:p14="http://schemas.microsoft.com/office/powerpoint/2010/main" val="163655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b="1" dirty="0" smtClean="0"/>
              <a:t>בקשות מכם</a:t>
            </a:r>
            <a:r>
              <a:rPr lang="he-IL" b="1" dirty="0" smtClean="0"/>
              <a:t>:</a:t>
            </a:r>
            <a:r>
              <a:rPr lang="he-IL" dirty="0" smtClean="0"/>
              <a:t/>
            </a:r>
            <a:br>
              <a:rPr lang="he-IL" dirty="0" smtClean="0"/>
            </a:br>
            <a:endParaRPr lang="he-IL" dirty="0"/>
          </a:p>
        </p:txBody>
      </p:sp>
      <p:sp>
        <p:nvSpPr>
          <p:cNvPr id="3" name="מציין מיקום תוכן 2"/>
          <p:cNvSpPr>
            <a:spLocks noGrp="1"/>
          </p:cNvSpPr>
          <p:nvPr>
            <p:ph idx="1"/>
          </p:nvPr>
        </p:nvSpPr>
        <p:spPr/>
        <p:txBody>
          <a:bodyPr/>
          <a:lstStyle/>
          <a:p>
            <a:r>
              <a:rPr lang="he-IL" sz="2800" b="1" dirty="0" smtClean="0"/>
              <a:t>רופא </a:t>
            </a:r>
            <a:r>
              <a:rPr lang="he-IL" sz="2800" b="1" dirty="0" smtClean="0"/>
              <a:t>משלחת</a:t>
            </a:r>
            <a:endParaRPr lang="he-IL" sz="2800" b="1" dirty="0" smtClean="0"/>
          </a:p>
          <a:p>
            <a:r>
              <a:rPr lang="he-IL" sz="2800" b="1" dirty="0" smtClean="0"/>
              <a:t>הרצאה מעניינת/רלוונטית </a:t>
            </a:r>
            <a:r>
              <a:rPr lang="he-IL" sz="2800" b="1" dirty="0" smtClean="0"/>
              <a:t>שאתם מכירים (שתפו אותנו)</a:t>
            </a:r>
            <a:endParaRPr lang="he-IL" sz="2800" b="1" dirty="0" smtClean="0"/>
          </a:p>
          <a:p>
            <a:r>
              <a:rPr lang="he-IL" sz="2800" b="1" dirty="0" smtClean="0"/>
              <a:t>רעיונות </a:t>
            </a:r>
            <a:r>
              <a:rPr lang="he-IL" sz="2800" b="1" dirty="0" smtClean="0"/>
              <a:t>שלכם </a:t>
            </a:r>
            <a:endParaRPr lang="he-IL" sz="2800" b="1" dirty="0" smtClean="0"/>
          </a:p>
        </p:txBody>
      </p:sp>
    </p:spTree>
    <p:extLst>
      <p:ext uri="{BB962C8B-B14F-4D97-AF65-F5344CB8AC3E}">
        <p14:creationId xmlns:p14="http://schemas.microsoft.com/office/powerpoint/2010/main" val="308197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b="1" dirty="0" smtClean="0"/>
              <a:t>איזו מטרה חשוב לכם להשיג במסע של הילדים?</a:t>
            </a:r>
            <a:endParaRPr lang="he-IL" dirty="0"/>
          </a:p>
        </p:txBody>
      </p:sp>
      <p:sp>
        <p:nvSpPr>
          <p:cNvPr id="3" name="מציין מיקום תוכן 2"/>
          <p:cNvSpPr>
            <a:spLocks noGrp="1"/>
          </p:cNvSpPr>
          <p:nvPr>
            <p:ph idx="1"/>
          </p:nvPr>
        </p:nvSpPr>
        <p:spPr/>
        <p:txBody>
          <a:bodyPr>
            <a:normAutofit/>
          </a:bodyPr>
          <a:lstStyle/>
          <a:p>
            <a:pPr marL="0" indent="0">
              <a:buNone/>
            </a:pPr>
            <a:endParaRPr lang="he-IL" sz="3600" dirty="0"/>
          </a:p>
        </p:txBody>
      </p:sp>
    </p:spTree>
    <p:extLst>
      <p:ext uri="{BB962C8B-B14F-4D97-AF65-F5344CB8AC3E}">
        <p14:creationId xmlns:p14="http://schemas.microsoft.com/office/powerpoint/2010/main" val="4019574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t>מסע לפולין- מסע ערכי</a:t>
            </a:r>
            <a:endParaRPr lang="he-IL" dirty="0"/>
          </a:p>
        </p:txBody>
      </p:sp>
      <p:sp>
        <p:nvSpPr>
          <p:cNvPr id="3" name="מציין מיקום תוכן 2"/>
          <p:cNvSpPr>
            <a:spLocks noGrp="1"/>
          </p:cNvSpPr>
          <p:nvPr>
            <p:ph idx="1"/>
          </p:nvPr>
        </p:nvSpPr>
        <p:spPr>
          <a:xfrm>
            <a:off x="2096842" y="1304192"/>
            <a:ext cx="9661404" cy="4736124"/>
          </a:xfrm>
        </p:spPr>
        <p:txBody>
          <a:bodyPr>
            <a:noAutofit/>
          </a:bodyPr>
          <a:lstStyle/>
          <a:p>
            <a:pPr>
              <a:buFontTx/>
              <a:buChar char="-"/>
            </a:pPr>
            <a:r>
              <a:rPr lang="he-IL" sz="2400" b="1" dirty="0" smtClean="0"/>
              <a:t>ציונות</a:t>
            </a:r>
          </a:p>
          <a:p>
            <a:pPr>
              <a:buFontTx/>
              <a:buChar char="-"/>
            </a:pPr>
            <a:r>
              <a:rPr lang="he-IL" sz="2400" b="1" dirty="0" smtClean="0"/>
              <a:t>חיבור להיסטוריה של העם</a:t>
            </a:r>
          </a:p>
          <a:p>
            <a:pPr>
              <a:buFontTx/>
              <a:buChar char="-"/>
            </a:pPr>
            <a:r>
              <a:rPr lang="he-IL" sz="2400" b="1" dirty="0" smtClean="0"/>
              <a:t>"נזכור ולא נשכח</a:t>
            </a:r>
            <a:r>
              <a:rPr lang="he-IL" sz="2400" b="1" dirty="0"/>
              <a:t>"</a:t>
            </a:r>
            <a:endParaRPr lang="he-IL" sz="2400" b="1" dirty="0" smtClean="0"/>
          </a:p>
          <a:p>
            <a:pPr>
              <a:buFontTx/>
              <a:buChar char="-"/>
            </a:pPr>
            <a:r>
              <a:rPr lang="he-IL" sz="2400" b="1" dirty="0" smtClean="0"/>
              <a:t>מוטיבציה לגיוס לצה"ל </a:t>
            </a:r>
          </a:p>
          <a:p>
            <a:pPr>
              <a:buFontTx/>
              <a:buChar char="-"/>
            </a:pPr>
            <a:r>
              <a:rPr lang="he-IL" sz="2400" b="1" dirty="0" smtClean="0"/>
              <a:t>חיבור למדינה </a:t>
            </a:r>
          </a:p>
          <a:p>
            <a:pPr>
              <a:buFontTx/>
              <a:buChar char="-"/>
            </a:pPr>
            <a:r>
              <a:rPr lang="he-IL" sz="2400" b="1" dirty="0" smtClean="0"/>
              <a:t>חובה מוסרית</a:t>
            </a:r>
          </a:p>
          <a:p>
            <a:pPr>
              <a:buFontTx/>
              <a:buChar char="-"/>
            </a:pPr>
            <a:r>
              <a:rPr lang="he-IL" sz="2400" b="1" dirty="0" smtClean="0"/>
              <a:t>ערכים אוניברסאליים </a:t>
            </a:r>
          </a:p>
          <a:p>
            <a:pPr marL="0" indent="0">
              <a:buNone/>
            </a:pPr>
            <a:r>
              <a:rPr lang="he-IL" sz="2400" b="1" dirty="0" smtClean="0"/>
              <a:t>    </a:t>
            </a:r>
          </a:p>
          <a:p>
            <a:pPr marL="0" indent="0">
              <a:buNone/>
            </a:pPr>
            <a:endParaRPr lang="he-IL" sz="2400" b="1" dirty="0" smtClean="0"/>
          </a:p>
          <a:p>
            <a:pPr marL="0" indent="0">
              <a:buNone/>
            </a:pPr>
            <a:r>
              <a:rPr lang="he-IL" sz="2400" b="1" dirty="0" smtClean="0"/>
              <a:t>בית הספר שותף להשגת הערכים הללו ורואה במסע לפולין מסע חשוב</a:t>
            </a:r>
          </a:p>
        </p:txBody>
      </p:sp>
      <p:sp>
        <p:nvSpPr>
          <p:cNvPr id="4" name="חץ למטה 3"/>
          <p:cNvSpPr/>
          <p:nvPr/>
        </p:nvSpPr>
        <p:spPr>
          <a:xfrm>
            <a:off x="10034953" y="5005754"/>
            <a:ext cx="597877" cy="6447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6771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ircle(in)">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ircle(in)">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circle(in)">
                                      <p:cBhvr>
                                        <p:cTn id="34" dur="2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circle(in)">
                                      <p:cBhvr>
                                        <p:cTn id="39" dur="20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circle(in)">
                                      <p:cBhvr>
                                        <p:cTn id="44" dur="2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down)">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circle(in)">
                                      <p:cBhvr>
                                        <p:cTn id="54"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a:t> </a:t>
            </a:r>
            <a:r>
              <a:rPr lang="he-IL" b="1" dirty="0" smtClean="0"/>
              <a:t>כמה מחשבות על המסע לפולין...</a:t>
            </a:r>
            <a:endParaRPr lang="he-IL" dirty="0"/>
          </a:p>
        </p:txBody>
      </p:sp>
      <p:sp>
        <p:nvSpPr>
          <p:cNvPr id="3" name="מציין מיקום תוכן 2"/>
          <p:cNvSpPr>
            <a:spLocks noGrp="1"/>
          </p:cNvSpPr>
          <p:nvPr>
            <p:ph idx="1"/>
          </p:nvPr>
        </p:nvSpPr>
        <p:spPr>
          <a:xfrm>
            <a:off x="1770185" y="1559169"/>
            <a:ext cx="10421815" cy="5099539"/>
          </a:xfrm>
        </p:spPr>
        <p:txBody>
          <a:bodyPr>
            <a:normAutofit fontScale="62500" lnSpcReduction="20000"/>
          </a:bodyPr>
          <a:lstStyle/>
          <a:p>
            <a:pPr marL="0" indent="0">
              <a:lnSpc>
                <a:spcPct val="160000"/>
              </a:lnSpc>
              <a:buNone/>
            </a:pPr>
            <a:r>
              <a:rPr lang="he-IL" sz="3800" b="1" dirty="0" smtClean="0">
                <a:solidFill>
                  <a:srgbClr val="FF0000"/>
                </a:solidFill>
              </a:rPr>
              <a:t>בשנים האחרונות מתקיים שיח חינוכי-חברתי מחודש, בפורומים שונים, לגבי המסעות לפולין.</a:t>
            </a:r>
          </a:p>
          <a:p>
            <a:pPr marL="0" indent="0">
              <a:lnSpc>
                <a:spcPct val="160000"/>
              </a:lnSpc>
              <a:buNone/>
            </a:pPr>
            <a:endParaRPr lang="he-IL" sz="3800" b="1" dirty="0" smtClean="0">
              <a:solidFill>
                <a:srgbClr val="FF0000"/>
              </a:solidFill>
            </a:endParaRPr>
          </a:p>
          <a:p>
            <a:pPr marL="0" indent="0">
              <a:lnSpc>
                <a:spcPct val="160000"/>
              </a:lnSpc>
              <a:buNone/>
            </a:pPr>
            <a:r>
              <a:rPr lang="he-IL" sz="3800" b="1" dirty="0" smtClean="0">
                <a:solidFill>
                  <a:srgbClr val="FF0000"/>
                </a:solidFill>
              </a:rPr>
              <a:t>ישנן דעות חלוקות באשר לנחיצות ולמטרות שלהם, לאופן שבו הם מתקיימים ובאשר לאפקטיביות שלהם.</a:t>
            </a:r>
          </a:p>
          <a:p>
            <a:pPr marL="0" indent="0">
              <a:lnSpc>
                <a:spcPct val="160000"/>
              </a:lnSpc>
              <a:buNone/>
            </a:pPr>
            <a:endParaRPr lang="he-IL" sz="3800" b="1" dirty="0" smtClean="0">
              <a:solidFill>
                <a:srgbClr val="FF0000"/>
              </a:solidFill>
            </a:endParaRPr>
          </a:p>
          <a:p>
            <a:pPr marL="0" indent="0">
              <a:lnSpc>
                <a:spcPct val="160000"/>
              </a:lnSpc>
              <a:buNone/>
            </a:pPr>
            <a:r>
              <a:rPr lang="he-IL" sz="3800" b="1" dirty="0" smtClean="0">
                <a:solidFill>
                  <a:srgbClr val="FF0000"/>
                </a:solidFill>
              </a:rPr>
              <a:t>חילוקי הדעות קיימים לאור מחקרים שנעשו על המסעות הללו, חוויות מצטברות של אנשי חינוך ועדויות של תלמידים עצמם.</a:t>
            </a:r>
          </a:p>
          <a:p>
            <a:pPr marL="0" indent="0">
              <a:buNone/>
            </a:pPr>
            <a:r>
              <a:rPr lang="he-IL" dirty="0" smtClean="0"/>
              <a:t> </a:t>
            </a:r>
            <a:endParaRPr lang="he-IL" dirty="0"/>
          </a:p>
        </p:txBody>
      </p:sp>
    </p:spTree>
    <p:extLst>
      <p:ext uri="{BB962C8B-B14F-4D97-AF65-F5344CB8AC3E}">
        <p14:creationId xmlns:p14="http://schemas.microsoft.com/office/powerpoint/2010/main" val="179130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937846" y="363415"/>
            <a:ext cx="11101754" cy="6283570"/>
          </a:xfrm>
        </p:spPr>
        <p:txBody>
          <a:bodyPr>
            <a:normAutofit/>
          </a:bodyPr>
          <a:lstStyle/>
          <a:p>
            <a:pPr marL="0" indent="0">
              <a:buNone/>
            </a:pPr>
            <a:endParaRPr lang="he-IL" dirty="0" smtClean="0"/>
          </a:p>
          <a:p>
            <a:pPr marL="0" indent="0">
              <a:buNone/>
            </a:pPr>
            <a:endParaRPr lang="he-IL" dirty="0"/>
          </a:p>
          <a:p>
            <a:pPr marL="0" indent="0">
              <a:buNone/>
            </a:pPr>
            <a:endParaRPr lang="he-IL" dirty="0" smtClean="0"/>
          </a:p>
          <a:p>
            <a:pPr marL="0" indent="0">
              <a:buNone/>
            </a:pPr>
            <a:endParaRPr lang="he-IL" dirty="0"/>
          </a:p>
          <a:p>
            <a:pPr marL="0" indent="0">
              <a:buNone/>
            </a:pPr>
            <a:endParaRPr lang="he-IL" dirty="0" smtClean="0"/>
          </a:p>
          <a:p>
            <a:pPr marL="0" indent="0">
              <a:buNone/>
            </a:pPr>
            <a:r>
              <a:rPr lang="en-US" sz="2400" dirty="0">
                <a:hlinkClick r:id="rId2"/>
              </a:rPr>
              <a:t>http://</a:t>
            </a:r>
            <a:r>
              <a:rPr lang="en-US" sz="2400" dirty="0" smtClean="0">
                <a:hlinkClick r:id="rId2"/>
              </a:rPr>
              <a:t>www.themarker.com/markerweek/1.2934434</a:t>
            </a:r>
            <a:r>
              <a:rPr lang="en-US" sz="2400" dirty="0" smtClean="0"/>
              <a:t>             </a:t>
            </a:r>
            <a:endParaRPr lang="he-IL" sz="2400" dirty="0" smtClean="0"/>
          </a:p>
          <a:p>
            <a:pPr marL="0" indent="0">
              <a:buNone/>
            </a:pPr>
            <a:endParaRPr lang="he-IL" dirty="0"/>
          </a:p>
        </p:txBody>
      </p:sp>
    </p:spTree>
    <p:extLst>
      <p:ext uri="{BB962C8B-B14F-4D97-AF65-F5344CB8AC3E}">
        <p14:creationId xmlns:p14="http://schemas.microsoft.com/office/powerpoint/2010/main" val="4143930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b="1" dirty="0" smtClean="0"/>
              <a:t>מסקנות:</a:t>
            </a:r>
            <a:endParaRPr lang="he-IL" dirty="0"/>
          </a:p>
        </p:txBody>
      </p:sp>
      <p:sp>
        <p:nvSpPr>
          <p:cNvPr id="3" name="מציין מיקום תוכן 2"/>
          <p:cNvSpPr>
            <a:spLocks noGrp="1"/>
          </p:cNvSpPr>
          <p:nvPr>
            <p:ph idx="1"/>
          </p:nvPr>
        </p:nvSpPr>
        <p:spPr>
          <a:xfrm>
            <a:off x="2589212" y="1676400"/>
            <a:ext cx="8915400" cy="3777622"/>
          </a:xfrm>
        </p:spPr>
        <p:txBody>
          <a:bodyPr>
            <a:normAutofit fontScale="85000" lnSpcReduction="10000"/>
          </a:bodyPr>
          <a:lstStyle/>
          <a:p>
            <a:pPr>
              <a:lnSpc>
                <a:spcPct val="200000"/>
              </a:lnSpc>
            </a:pPr>
            <a:r>
              <a:rPr lang="he-IL" sz="3200" b="1" dirty="0" smtClean="0"/>
              <a:t>המסע </a:t>
            </a:r>
            <a:r>
              <a:rPr lang="he-IL" sz="3200" b="1" dirty="0" smtClean="0"/>
              <a:t>לפולין הוא בעיקרו מסע לימודי</a:t>
            </a:r>
            <a:endParaRPr lang="he-IL" sz="3200" b="1" dirty="0" smtClean="0"/>
          </a:p>
          <a:p>
            <a:pPr>
              <a:lnSpc>
                <a:spcPct val="200000"/>
              </a:lnSpc>
            </a:pPr>
            <a:r>
              <a:rPr lang="he-IL" sz="3200" b="1" dirty="0" smtClean="0"/>
              <a:t>הוא אינו מותאם לכלל </a:t>
            </a:r>
            <a:r>
              <a:rPr lang="he-IL" sz="3200" b="1" dirty="0" smtClean="0"/>
              <a:t>התלמידים בגלל אופיו </a:t>
            </a:r>
            <a:endParaRPr lang="he-IL" sz="3200" b="1" dirty="0" smtClean="0"/>
          </a:p>
          <a:p>
            <a:pPr>
              <a:lnSpc>
                <a:spcPct val="200000"/>
              </a:lnSpc>
            </a:pPr>
            <a:r>
              <a:rPr lang="he-IL" sz="3200" b="1" dirty="0" smtClean="0"/>
              <a:t>יש ליצור</a:t>
            </a:r>
            <a:r>
              <a:rPr lang="he-IL" sz="3200" b="1" dirty="0" smtClean="0"/>
              <a:t> </a:t>
            </a:r>
            <a:r>
              <a:rPr lang="he-IL" sz="3200" b="1" dirty="0" smtClean="0"/>
              <a:t>מנגנון שבורר בקפידה את התלמידים שיוצאים </a:t>
            </a:r>
          </a:p>
          <a:p>
            <a:pPr>
              <a:lnSpc>
                <a:spcPct val="200000"/>
              </a:lnSpc>
            </a:pPr>
            <a:r>
              <a:rPr lang="he-IL" sz="3200" b="1" smtClean="0"/>
              <a:t>יש להקפיד </a:t>
            </a:r>
            <a:r>
              <a:rPr lang="he-IL" sz="3200" b="1" dirty="0" smtClean="0"/>
              <a:t>על </a:t>
            </a:r>
            <a:r>
              <a:rPr lang="he-IL" sz="3200" b="1" smtClean="0"/>
              <a:t>תהליך </a:t>
            </a:r>
            <a:r>
              <a:rPr lang="he-IL" sz="3200" b="1" smtClean="0"/>
              <a:t>ההכנה  </a:t>
            </a:r>
            <a:endParaRPr lang="he-IL" sz="3200" b="1" dirty="0"/>
          </a:p>
        </p:txBody>
      </p:sp>
    </p:spTree>
    <p:extLst>
      <p:ext uri="{BB962C8B-B14F-4D97-AF65-F5344CB8AC3E}">
        <p14:creationId xmlns:p14="http://schemas.microsoft.com/office/powerpoint/2010/main" val="34989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811952" y="416170"/>
            <a:ext cx="9122140" cy="2262781"/>
          </a:xfrm>
        </p:spPr>
        <p:txBody>
          <a:bodyPr/>
          <a:lstStyle/>
          <a:p>
            <a:pPr algn="r"/>
            <a:r>
              <a:rPr lang="he-IL" b="1" dirty="0" smtClean="0"/>
              <a:t>        תאריך יציאה למסע </a:t>
            </a:r>
            <a:endParaRPr lang="he-IL" b="1" dirty="0"/>
          </a:p>
        </p:txBody>
      </p:sp>
      <p:sp>
        <p:nvSpPr>
          <p:cNvPr id="3" name="כותרת משנה 2"/>
          <p:cNvSpPr>
            <a:spLocks noGrp="1"/>
          </p:cNvSpPr>
          <p:nvPr>
            <p:ph type="subTitle" idx="1"/>
          </p:nvPr>
        </p:nvSpPr>
        <p:spPr>
          <a:xfrm>
            <a:off x="3116752" y="2901687"/>
            <a:ext cx="8915399" cy="1126283"/>
          </a:xfrm>
        </p:spPr>
        <p:txBody>
          <a:bodyPr>
            <a:normAutofit/>
          </a:bodyPr>
          <a:lstStyle/>
          <a:p>
            <a:pPr algn="ctr"/>
            <a:r>
              <a:rPr lang="he-IL" sz="4000" b="1" dirty="0" smtClean="0">
                <a:solidFill>
                  <a:srgbClr val="FF0000"/>
                </a:solidFill>
              </a:rPr>
              <a:t>26/10  - 1/11</a:t>
            </a:r>
            <a:endParaRPr lang="he-IL" sz="4000" b="1" dirty="0">
              <a:solidFill>
                <a:srgbClr val="FF0000"/>
              </a:solidFill>
            </a:endParaRPr>
          </a:p>
        </p:txBody>
      </p:sp>
    </p:spTree>
    <p:extLst>
      <p:ext uri="{BB962C8B-B14F-4D97-AF65-F5344CB8AC3E}">
        <p14:creationId xmlns:p14="http://schemas.microsoft.com/office/powerpoint/2010/main" val="2669129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3634" y="1733336"/>
            <a:ext cx="11844581" cy="2322848"/>
          </a:xfrm>
        </p:spPr>
        <p:txBody>
          <a:bodyPr>
            <a:normAutofit fontScale="90000"/>
          </a:bodyPr>
          <a:lstStyle/>
          <a:p>
            <a:pPr algn="r"/>
            <a:r>
              <a:rPr lang="he-IL" sz="4400" b="1" dirty="0" smtClean="0"/>
              <a:t/>
            </a:r>
            <a:br>
              <a:rPr lang="he-IL" sz="4400" b="1" dirty="0" smtClean="0"/>
            </a:br>
            <a:r>
              <a:rPr lang="he-IL" b="1" dirty="0" smtClean="0"/>
              <a:t>המספר </a:t>
            </a:r>
            <a:r>
              <a:rPr lang="he-IL" b="1" dirty="0" smtClean="0"/>
              <a:t>עשוי לקטון בהמשך</a:t>
            </a:r>
            <a:br>
              <a:rPr lang="he-IL" b="1" dirty="0" smtClean="0"/>
            </a:br>
            <a:r>
              <a:rPr lang="he-IL" b="1" dirty="0" smtClean="0"/>
              <a:t/>
            </a:r>
            <a:br>
              <a:rPr lang="he-IL" b="1" dirty="0" smtClean="0"/>
            </a:br>
            <a:r>
              <a:rPr lang="he-IL" b="1" dirty="0" smtClean="0"/>
              <a:t>בכל מקרה, </a:t>
            </a:r>
            <a:r>
              <a:rPr lang="he-IL" b="1" u="sng" dirty="0" smtClean="0">
                <a:solidFill>
                  <a:srgbClr val="FF0000"/>
                </a:solidFill>
              </a:rPr>
              <a:t>כל תלמיד רשום הוא בגדר "יוצא על תנאי" עד למועד הנסיעה</a:t>
            </a:r>
            <a:r>
              <a:rPr lang="he-IL" b="1" dirty="0" smtClean="0">
                <a:solidFill>
                  <a:srgbClr val="FF0000"/>
                </a:solidFill>
              </a:rPr>
              <a:t>, ויציאתו מותנית בתנאים שהוצגו לו מבעוד מועד, בהתנהגותו עד לסוף השנה הזו ובתחילת שנה הבאה ובתפקוד שלו במהלך ההכנה למסע!</a:t>
            </a:r>
            <a:endParaRPr lang="he-IL" sz="4400" b="1" dirty="0">
              <a:solidFill>
                <a:srgbClr val="FF0000"/>
              </a:solidFill>
            </a:endParaRPr>
          </a:p>
        </p:txBody>
      </p:sp>
      <p:sp>
        <p:nvSpPr>
          <p:cNvPr id="3" name="מציין מיקום תוכן 2"/>
          <p:cNvSpPr>
            <a:spLocks noGrp="1"/>
          </p:cNvSpPr>
          <p:nvPr>
            <p:ph idx="1"/>
          </p:nvPr>
        </p:nvSpPr>
        <p:spPr>
          <a:xfrm>
            <a:off x="2952628" y="879231"/>
            <a:ext cx="8915400" cy="1477107"/>
          </a:xfrm>
        </p:spPr>
        <p:txBody>
          <a:bodyPr>
            <a:normAutofit/>
          </a:bodyPr>
          <a:lstStyle/>
          <a:p>
            <a:pPr marL="0" indent="0">
              <a:buNone/>
            </a:pPr>
            <a:r>
              <a:rPr lang="he-IL" sz="4000" b="1" dirty="0"/>
              <a:t>מספר נרשמים למשלחת- 186 תלמידים</a:t>
            </a:r>
            <a:endParaRPr lang="he-IL" sz="4000" b="1" dirty="0"/>
          </a:p>
        </p:txBody>
      </p:sp>
    </p:spTree>
    <p:extLst>
      <p:ext uri="{BB962C8B-B14F-4D97-AF65-F5344CB8AC3E}">
        <p14:creationId xmlns:p14="http://schemas.microsoft.com/office/powerpoint/2010/main" val="2790050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7833" y="6858000"/>
            <a:ext cx="9601196" cy="1303867"/>
          </a:xfrm>
        </p:spPr>
        <p:txBody>
          <a:bodyPr/>
          <a:lstStyle/>
          <a:p>
            <a:endParaRPr lang="he-IL" dirty="0"/>
          </a:p>
        </p:txBody>
      </p:sp>
      <p:sp>
        <p:nvSpPr>
          <p:cNvPr id="3" name="מציין מיקום תוכן 2"/>
          <p:cNvSpPr>
            <a:spLocks noGrp="1"/>
          </p:cNvSpPr>
          <p:nvPr>
            <p:ph idx="1"/>
          </p:nvPr>
        </p:nvSpPr>
        <p:spPr>
          <a:xfrm>
            <a:off x="1377463" y="142628"/>
            <a:ext cx="10709029" cy="6715372"/>
          </a:xfrm>
        </p:spPr>
        <p:txBody>
          <a:bodyPr>
            <a:normAutofit fontScale="92500" lnSpcReduction="10000"/>
          </a:bodyPr>
          <a:lstStyle/>
          <a:p>
            <a:pPr marL="0" indent="0">
              <a:buNone/>
            </a:pPr>
            <a:r>
              <a:rPr lang="he-IL" sz="3600" b="1" dirty="0" smtClean="0"/>
              <a:t>תהליך הרישום וההכנה למסע</a:t>
            </a:r>
          </a:p>
          <a:p>
            <a:pPr marL="0" indent="0">
              <a:buNone/>
            </a:pPr>
            <a:endParaRPr lang="he-IL" sz="2400" b="1" dirty="0" smtClean="0"/>
          </a:p>
          <a:p>
            <a:pPr>
              <a:buFontTx/>
              <a:buChar char="-"/>
            </a:pPr>
            <a:r>
              <a:rPr lang="he-IL" sz="2400" b="1" dirty="0" smtClean="0">
                <a:solidFill>
                  <a:srgbClr val="FF0000"/>
                </a:solidFill>
              </a:rPr>
              <a:t>קריטריונים למועמד ליציאה למסע </a:t>
            </a:r>
            <a:r>
              <a:rPr lang="he-IL" sz="2400" b="1" dirty="0" smtClean="0"/>
              <a:t>(התנהגות, הגשת מטלות בזמן, השתתפות והתנהגות בכל שלבי ההכנה)</a:t>
            </a:r>
          </a:p>
          <a:p>
            <a:pPr>
              <a:buFontTx/>
              <a:buChar char="-"/>
            </a:pPr>
            <a:r>
              <a:rPr lang="he-IL" sz="2400" b="1" dirty="0" smtClean="0">
                <a:solidFill>
                  <a:srgbClr val="FF0000"/>
                </a:solidFill>
              </a:rPr>
              <a:t>תהליך ההכנה </a:t>
            </a:r>
            <a:r>
              <a:rPr lang="he-IL" sz="2400" b="1" dirty="0" smtClean="0"/>
              <a:t>(60 שעות. טרם נקבע סופית): </a:t>
            </a:r>
          </a:p>
          <a:p>
            <a:pPr>
              <a:buFont typeface="Arial" panose="020B0604020202020204" pitchFamily="34" charset="0"/>
              <a:buChar char="•"/>
            </a:pPr>
            <a:r>
              <a:rPr lang="he-IL" sz="2400" b="1" dirty="0" smtClean="0"/>
              <a:t>סיור ביד ושם</a:t>
            </a:r>
          </a:p>
          <a:p>
            <a:pPr>
              <a:buFont typeface="Arial" panose="020B0604020202020204" pitchFamily="34" charset="0"/>
              <a:buChar char="•"/>
            </a:pPr>
            <a:r>
              <a:rPr lang="he-IL" sz="2400" b="1" dirty="0" smtClean="0"/>
              <a:t>סדנאות של מדריכי יד ושם</a:t>
            </a:r>
          </a:p>
          <a:p>
            <a:pPr>
              <a:buFont typeface="Arial" panose="020B0604020202020204" pitchFamily="34" charset="0"/>
              <a:buChar char="•"/>
            </a:pPr>
            <a:r>
              <a:rPr lang="he-IL" sz="2400" b="1" dirty="0" smtClean="0"/>
              <a:t>יום עיון במכון מורשת (גבעת חביבה)</a:t>
            </a:r>
          </a:p>
          <a:p>
            <a:pPr>
              <a:buFont typeface="Arial" panose="020B0604020202020204" pitchFamily="34" charset="0"/>
              <a:buChar char="•"/>
            </a:pPr>
            <a:r>
              <a:rPr lang="he-IL" sz="2400" b="1" dirty="0" smtClean="0"/>
              <a:t>הכנה של צוות (דילמות, קונפליקטים, חששות...)</a:t>
            </a:r>
          </a:p>
          <a:p>
            <a:pPr>
              <a:buFont typeface="Arial" panose="020B0604020202020204" pitchFamily="34" charset="0"/>
              <a:buChar char="•"/>
            </a:pPr>
            <a:r>
              <a:rPr lang="he-IL" sz="2400" b="1" dirty="0" smtClean="0"/>
              <a:t>הרצאה (יהדות פולין)</a:t>
            </a:r>
          </a:p>
          <a:p>
            <a:pPr>
              <a:buFont typeface="Arial" panose="020B0604020202020204" pitchFamily="34" charset="0"/>
              <a:buChar char="•"/>
            </a:pPr>
            <a:r>
              <a:rPr lang="he-IL" sz="2400" b="1" dirty="0" smtClean="0"/>
              <a:t>הכנה רגשית </a:t>
            </a:r>
          </a:p>
          <a:p>
            <a:pPr>
              <a:buFont typeface="Arial" panose="020B0604020202020204" pitchFamily="34" charset="0"/>
              <a:buChar char="•"/>
            </a:pPr>
            <a:r>
              <a:rPr lang="he-IL" sz="2400" b="1" dirty="0" smtClean="0"/>
              <a:t>הכנה לטקסים</a:t>
            </a:r>
          </a:p>
          <a:p>
            <a:pPr>
              <a:buFont typeface="Arial" panose="020B0604020202020204" pitchFamily="34" charset="0"/>
              <a:buChar char="•"/>
            </a:pPr>
            <a:r>
              <a:rPr lang="he-IL" sz="2400" b="1" dirty="0" smtClean="0"/>
              <a:t>הרצאת קב"ט </a:t>
            </a:r>
          </a:p>
          <a:p>
            <a:pPr>
              <a:buFont typeface="Arial" panose="020B0604020202020204" pitchFamily="34" charset="0"/>
              <a:buChar char="•"/>
            </a:pPr>
            <a:r>
              <a:rPr lang="he-IL" sz="2400" b="1" dirty="0" smtClean="0"/>
              <a:t>איש עדות</a:t>
            </a:r>
          </a:p>
          <a:p>
            <a:pPr>
              <a:buFont typeface="Arial" panose="020B0604020202020204" pitchFamily="34" charset="0"/>
              <a:buChar char="•"/>
            </a:pPr>
            <a:r>
              <a:rPr lang="he-IL" sz="2400" b="1" dirty="0" smtClean="0"/>
              <a:t>סרט </a:t>
            </a:r>
          </a:p>
          <a:p>
            <a:pPr>
              <a:buFont typeface="Arial" panose="020B0604020202020204" pitchFamily="34" charset="0"/>
              <a:buChar char="•"/>
            </a:pPr>
            <a:endParaRPr lang="he-IL" dirty="0" smtClean="0"/>
          </a:p>
          <a:p>
            <a:pPr>
              <a:buFont typeface="Arial" panose="020B0604020202020204" pitchFamily="34" charset="0"/>
              <a:buChar char="•"/>
            </a:pPr>
            <a:endParaRPr lang="he-IL" dirty="0" smtClean="0"/>
          </a:p>
        </p:txBody>
      </p:sp>
    </p:spTree>
    <p:extLst>
      <p:ext uri="{BB962C8B-B14F-4D97-AF65-F5344CB8AC3E}">
        <p14:creationId xmlns:p14="http://schemas.microsoft.com/office/powerpoint/2010/main" val="357845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 calcmode="lin" valueType="num">
                                      <p:cBhvr additive="base">
                                        <p:cTn id="46"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 calcmode="lin" valueType="num">
                                      <p:cBhvr additive="base">
                                        <p:cTn id="50"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 calcmode="lin" valueType="num">
                                      <p:cBhvr additive="base">
                                        <p:cTn id="5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3">
                                            <p:txEl>
                                              <p:pRg st="13" end="13"/>
                                            </p:txEl>
                                          </p:spTgt>
                                        </p:tgtEl>
                                        <p:attrNameLst>
                                          <p:attrName>style.visibility</p:attrName>
                                        </p:attrNameLst>
                                      </p:cBhvr>
                                      <p:to>
                                        <p:strVal val="visible"/>
                                      </p:to>
                                    </p:set>
                                    <p:anim calcmode="lin" valueType="num">
                                      <p:cBhvr additive="base">
                                        <p:cTn id="58"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1284</TotalTime>
  <Words>311</Words>
  <Application>Microsoft Office PowerPoint</Application>
  <PresentationFormat>מסך רחב</PresentationFormat>
  <Paragraphs>74</Paragraphs>
  <Slides>12</Slides>
  <Notes>1</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12</vt:i4>
      </vt:variant>
    </vt:vector>
  </HeadingPairs>
  <TitlesOfParts>
    <vt:vector size="18" baseType="lpstr">
      <vt:lpstr>Arial</vt:lpstr>
      <vt:lpstr>Calibri</vt:lpstr>
      <vt:lpstr>Century Gothic</vt:lpstr>
      <vt:lpstr>Gisha</vt:lpstr>
      <vt:lpstr>Wingdings 3</vt:lpstr>
      <vt:lpstr>עשן מתפתל</vt:lpstr>
      <vt:lpstr>מסע לפולין</vt:lpstr>
      <vt:lpstr>איזו מטרה חשוב לכם להשיג במסע של הילדים?</vt:lpstr>
      <vt:lpstr>מסע לפולין- מסע ערכי</vt:lpstr>
      <vt:lpstr> כמה מחשבות על המסע לפולין...</vt:lpstr>
      <vt:lpstr>מצגת של PowerPoint</vt:lpstr>
      <vt:lpstr>מסקנות:</vt:lpstr>
      <vt:lpstr>        תאריך יציאה למסע </vt:lpstr>
      <vt:lpstr> המספר עשוי לקטון בהמשך  בכל מקרה, כל תלמיד רשום הוא בגדר "יוצא על תנאי" עד למועד הנסיעה, ויציאתו מותנית בתנאים שהוצגו לו מבעוד מועד, בהתנהגותו עד לסוף השנה הזו ובתחילת שנה הבאה ובתפקוד שלו במהלך ההכנה למסע!</vt:lpstr>
      <vt:lpstr>מצגת של PowerPoint</vt:lpstr>
      <vt:lpstr>                תכנית המסע (נתון לשינוי)</vt:lpstr>
      <vt:lpstr>עלויות הכנה – 350 ₪</vt:lpstr>
      <vt:lpstr>בקשות מכם: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מסע לפולין</dc:title>
  <dc:creator>User</dc:creator>
  <cp:lastModifiedBy>User</cp:lastModifiedBy>
  <cp:revision>19</cp:revision>
  <dcterms:created xsi:type="dcterms:W3CDTF">2017-04-22T10:38:59Z</dcterms:created>
  <dcterms:modified xsi:type="dcterms:W3CDTF">2017-05-02T08:08:48Z</dcterms:modified>
</cp:coreProperties>
</file>